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87" r:id="rId2"/>
    <p:sldId id="784" r:id="rId3"/>
    <p:sldId id="785" r:id="rId4"/>
    <p:sldId id="792" r:id="rId5"/>
    <p:sldId id="772" r:id="rId6"/>
    <p:sldId id="773" r:id="rId7"/>
    <p:sldId id="781" r:id="rId8"/>
    <p:sldId id="799" r:id="rId9"/>
    <p:sldId id="800" r:id="rId10"/>
    <p:sldId id="788" r:id="rId11"/>
    <p:sldId id="801" r:id="rId12"/>
    <p:sldId id="802" r:id="rId13"/>
    <p:sldId id="803" r:id="rId14"/>
    <p:sldId id="804" r:id="rId15"/>
    <p:sldId id="805" r:id="rId16"/>
    <p:sldId id="782" r:id="rId17"/>
    <p:sldId id="783" r:id="rId18"/>
    <p:sldId id="789" r:id="rId19"/>
    <p:sldId id="798" r:id="rId20"/>
    <p:sldId id="806" r:id="rId21"/>
    <p:sldId id="808" r:id="rId22"/>
    <p:sldId id="905" r:id="rId23"/>
    <p:sldId id="906" r:id="rId24"/>
    <p:sldId id="907" r:id="rId25"/>
    <p:sldId id="928" r:id="rId26"/>
    <p:sldId id="909" r:id="rId27"/>
    <p:sldId id="913" r:id="rId28"/>
    <p:sldId id="914" r:id="rId29"/>
    <p:sldId id="915" r:id="rId30"/>
    <p:sldId id="916" r:id="rId31"/>
    <p:sldId id="920" r:id="rId32"/>
    <p:sldId id="921" r:id="rId33"/>
    <p:sldId id="924" r:id="rId34"/>
    <p:sldId id="926" r:id="rId35"/>
    <p:sldId id="927" r:id="rId36"/>
    <p:sldId id="716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, Si" initials="CS [2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68" autoAdjust="0"/>
    <p:restoredTop sz="83312"/>
  </p:normalViewPr>
  <p:slideViewPr>
    <p:cSldViewPr snapToGrid="0" snapToObjects="1">
      <p:cViewPr varScale="1">
        <p:scale>
          <a:sx n="97" d="100"/>
          <a:sy n="97" d="100"/>
        </p:scale>
        <p:origin x="208" y="2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fld id="{BA9611C0-22CD-3B4D-A545-A25F1CC1E2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0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/>
              <a:t>Textmasterformate durch Klicken bearbeiten</a:t>
            </a:r>
          </a:p>
          <a:p>
            <a:pPr lvl="1"/>
            <a:r>
              <a:rPr lang="de-DE" altLang="zh-CN" noProof="0"/>
              <a:t>Zweite Ebene</a:t>
            </a:r>
          </a:p>
          <a:p>
            <a:pPr lvl="2"/>
            <a:r>
              <a:rPr lang="de-DE" altLang="zh-CN" noProof="0"/>
              <a:t>Dritte Ebene</a:t>
            </a:r>
          </a:p>
          <a:p>
            <a:pPr lvl="3"/>
            <a:r>
              <a:rPr lang="de-DE" altLang="zh-CN" noProof="0"/>
              <a:t>Vierte Ebene</a:t>
            </a:r>
          </a:p>
          <a:p>
            <a:pPr lvl="4"/>
            <a:r>
              <a:rPr lang="de-DE" altLang="zh-CN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1BB238-3B1B-EE4E-BFC2-DF2FE134C0D2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55767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2318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93738" y="1435100"/>
            <a:ext cx="7754937" cy="1082675"/>
          </a:xfrm>
        </p:spPr>
        <p:txBody>
          <a:bodyPr anchor="b"/>
          <a:lstStyle>
            <a:lvl1pPr algn="ctr">
              <a:lnSpc>
                <a:spcPct val="110000"/>
              </a:lnSpc>
              <a:defRPr sz="3200"/>
            </a:lvl1pPr>
          </a:lstStyle>
          <a:p>
            <a:r>
              <a:rPr lang="de-DE"/>
              <a:t>Titelmasterformat durch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696913" y="2517775"/>
            <a:ext cx="7751762" cy="800100"/>
          </a:xfrm>
        </p:spPr>
        <p:txBody>
          <a:bodyPr tIns="45720" bIns="45720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05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0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1600"/>
            <a:ext cx="2130425" cy="5700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1600"/>
            <a:ext cx="6242050" cy="5700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35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16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1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49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4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34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9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01600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zh-CN" sz="1000"/>
              <a:t>Page </a:t>
            </a:r>
            <a:r>
              <a:rPr lang="de-DE" altLang="zh-CN" sz="1000">
                <a:sym typeface="Wingdings" charset="0"/>
              </a:rPr>
              <a:t></a:t>
            </a:r>
            <a:r>
              <a:rPr lang="de-DE" altLang="zh-CN" sz="1000"/>
              <a:t> </a:t>
            </a:r>
            <a:fld id="{EB0D860B-0F9F-024D-87B2-26EC2F8908EF}" type="slidenum">
              <a:rPr lang="de-DE" altLang="zh-CN" sz="1000"/>
              <a:pPr/>
              <a:t>‹#›</a:t>
            </a:fld>
            <a:endParaRPr lang="de-DE" altLang="zh-CN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kumimoji="1" sz="2000">
          <a:solidFill>
            <a:schemeClr val="tx1"/>
          </a:solidFill>
          <a:latin typeface="+mn-lt"/>
          <a:ea typeface="宋体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kumimoji="1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kumimoji="1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240" y="1315598"/>
            <a:ext cx="801858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CSC 495/583 Topics of Software Security</a:t>
            </a:r>
            <a:b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Format String Bug (2) &amp; Heap</a:t>
            </a: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Dr. Si Chen (schen@wcupa.edu)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24436" y="-93336"/>
            <a:ext cx="19774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pc="-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Medium" panose="020B0603020102020204"/>
              </a:rPr>
              <a:t>Class</a:t>
            </a:r>
            <a:r>
              <a:rPr lang="en-US" altLang="zh-CN" sz="7200" b="1" dirty="0">
                <a:solidFill>
                  <a:srgbClr val="247793">
                    <a:lumMod val="60000"/>
                    <a:lumOff val="40000"/>
                  </a:srgbClr>
                </a:solidFill>
                <a:latin typeface="Franklin Gothic Book" panose="020B0503020102020204"/>
              </a:rPr>
              <a:t>19</a:t>
            </a:r>
            <a:endParaRPr lang="zh-CN" altLang="en-US" sz="2800" dirty="0"/>
          </a:p>
        </p:txBody>
      </p:sp>
      <p:sp>
        <p:nvSpPr>
          <p:cNvPr id="3" name="AutoShape 8" descr="Image result for programming langu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Course Logo">
            <a:extLst>
              <a:ext uri="{FF2B5EF4-FFF2-40B4-BE49-F238E27FC236}">
                <a16:creationId xmlns:a16="http://schemas.microsoft.com/office/drawing/2014/main" id="{9282C541-23EE-469D-A06B-4D0016D9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51" y="3823398"/>
            <a:ext cx="3164449" cy="2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4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BUG used for?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038" y="988620"/>
            <a:ext cx="8706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Read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data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any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memory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address: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/>
              <a:t>%s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read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an</a:t>
            </a:r>
            <a:r>
              <a:rPr lang="zh-CN" altLang="en-US" sz="2800" dirty="0"/>
              <a:t> </a:t>
            </a:r>
            <a:r>
              <a:rPr lang="en-US" altLang="zh-CN" sz="2800" dirty="0"/>
              <a:t>arbitrary</a:t>
            </a:r>
            <a:r>
              <a:rPr lang="zh-CN" altLang="en-US" sz="2800" dirty="0"/>
              <a:t> </a:t>
            </a:r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address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06979" y="2443726"/>
            <a:ext cx="85234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Write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data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any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memory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address: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 err="1"/>
              <a:t>printf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only</a:t>
            </a:r>
            <a:r>
              <a:rPr lang="zh-CN" altLang="en-US" sz="2800" dirty="0"/>
              <a:t> </a:t>
            </a:r>
            <a:r>
              <a:rPr lang="en-US" altLang="zh-CN" sz="2800" dirty="0"/>
              <a:t>allows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read</a:t>
            </a:r>
            <a:r>
              <a:rPr lang="zh-CN" altLang="en-US" sz="2800" dirty="0"/>
              <a:t> </a:t>
            </a:r>
            <a:r>
              <a:rPr lang="en-US" altLang="zh-CN" sz="2800" dirty="0"/>
              <a:t>but</a:t>
            </a:r>
            <a:r>
              <a:rPr lang="zh-CN" altLang="en-US" sz="2800" dirty="0"/>
              <a:t> </a:t>
            </a:r>
            <a:r>
              <a:rPr lang="en-US" altLang="zh-CN" sz="2800" dirty="0"/>
              <a:t>also</a:t>
            </a:r>
            <a:r>
              <a:rPr lang="zh-CN" altLang="en-US" sz="2800" dirty="0"/>
              <a:t> </a:t>
            </a:r>
            <a:r>
              <a:rPr lang="en-US" altLang="zh-CN" sz="2800" dirty="0"/>
              <a:t>write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/>
              <a:t>%n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88" y="3637153"/>
            <a:ext cx="5611660" cy="30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8BDA7-5434-AC4C-A604-6B6D1BA9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fmt_test.c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50CA6-B419-B64D-B946-42364555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76" y="1047197"/>
            <a:ext cx="6414052" cy="3825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CDDE37-8BC0-DB48-8B16-E45C071E1F3A}"/>
              </a:ext>
            </a:extLst>
          </p:cNvPr>
          <p:cNvSpPr txBox="1"/>
          <p:nvPr/>
        </p:nvSpPr>
        <p:spPr>
          <a:xfrm>
            <a:off x="5075583" y="6407252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Dump the whole program!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2AA69-AC1C-304D-8148-81EB0B4E8FFF}"/>
              </a:ext>
            </a:extLst>
          </p:cNvPr>
          <p:cNvSpPr/>
          <p:nvPr/>
        </p:nvSpPr>
        <p:spPr>
          <a:xfrm>
            <a:off x="1014776" y="5022257"/>
            <a:ext cx="7017025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b="1" dirty="0"/>
              <a:t>Read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data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any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memory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address: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/>
              <a:t>%s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read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an</a:t>
            </a:r>
            <a:r>
              <a:rPr lang="zh-CN" altLang="en-US" sz="2800" dirty="0"/>
              <a:t> </a:t>
            </a:r>
            <a:r>
              <a:rPr lang="en-US" altLang="zh-CN" sz="2800" dirty="0"/>
              <a:t>arbitrary</a:t>
            </a:r>
            <a:r>
              <a:rPr lang="zh-CN" altLang="en-US" sz="2800" dirty="0"/>
              <a:t> </a:t>
            </a:r>
            <a:r>
              <a:rPr lang="en-US" altLang="zh-CN" sz="2800" dirty="0"/>
              <a:t>memory</a:t>
            </a:r>
            <a:r>
              <a:rPr lang="zh-CN" altLang="en-US" sz="2800" dirty="0"/>
              <a:t> </a:t>
            </a:r>
            <a:r>
              <a:rPr lang="en-US" altLang="zh-CN" sz="2800" dirty="0"/>
              <a:t>address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34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5698-34A0-3645-9D9D-4ECA6AB0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offset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219C-1759-354C-BCE7-024A47D22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1463536"/>
            <a:ext cx="2732930" cy="1965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B131E-6F7B-4643-90AF-22C405C4F653}"/>
              </a:ext>
            </a:extLst>
          </p:cNvPr>
          <p:cNvSpPr txBox="1"/>
          <p:nvPr/>
        </p:nvSpPr>
        <p:spPr>
          <a:xfrm>
            <a:off x="4426225" y="2046157"/>
            <a:ext cx="1549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Offset is 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FBB95-1B52-314E-A6E3-912B8688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443" y="3743124"/>
            <a:ext cx="3289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0C470-4465-7141-9465-D474C809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FCF94-2D66-6745-B19F-CE09FFAAAC30}"/>
              </a:ext>
            </a:extLst>
          </p:cNvPr>
          <p:cNvSpPr txBox="1"/>
          <p:nvPr/>
        </p:nvSpPr>
        <p:spPr>
          <a:xfrm>
            <a:off x="1908313" y="1974574"/>
            <a:ext cx="465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MemoryAddress%11$x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4402AA1B-8423-804C-A74A-CBB18CAF13F7}"/>
              </a:ext>
            </a:extLst>
          </p:cNvPr>
          <p:cNvSpPr/>
          <p:nvPr/>
        </p:nvSpPr>
        <p:spPr bwMode="auto">
          <a:xfrm>
            <a:off x="3711955" y="2946423"/>
            <a:ext cx="848139" cy="75537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8BBC2-F506-8847-BD27-48BBB00DF445}"/>
              </a:ext>
            </a:extLst>
          </p:cNvPr>
          <p:cNvSpPr txBox="1"/>
          <p:nvPr/>
        </p:nvSpPr>
        <p:spPr>
          <a:xfrm>
            <a:off x="1424609" y="3680240"/>
            <a:ext cx="7204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Data stored in that Memory Address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1596E-EBA8-4B46-BDC1-3D3F9D3593CE}"/>
              </a:ext>
            </a:extLst>
          </p:cNvPr>
          <p:cNvSpPr txBox="1"/>
          <p:nvPr/>
        </p:nvSpPr>
        <p:spPr>
          <a:xfrm>
            <a:off x="980661" y="5062330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0xFFFFFFFF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67DBD-C92F-9B49-B9B4-D2E8DF340800}"/>
              </a:ext>
            </a:extLst>
          </p:cNvPr>
          <p:cNvSpPr txBox="1"/>
          <p:nvPr/>
        </p:nvSpPr>
        <p:spPr>
          <a:xfrm>
            <a:off x="2692989" y="5062330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0xDEADBEEF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51807-E9B4-E146-BFF4-3F3E2E154C17}"/>
              </a:ext>
            </a:extLst>
          </p:cNvPr>
          <p:cNvSpPr txBox="1"/>
          <p:nvPr/>
        </p:nvSpPr>
        <p:spPr>
          <a:xfrm>
            <a:off x="1274011" y="466222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7D3F0-787A-4E44-BA0C-AB313D9766D1}"/>
              </a:ext>
            </a:extLst>
          </p:cNvPr>
          <p:cNvSpPr txBox="1"/>
          <p:nvPr/>
        </p:nvSpPr>
        <p:spPr>
          <a:xfrm>
            <a:off x="3250834" y="4662220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460A4F-264F-864A-8F2C-2B8AAB10ED4B}"/>
              </a:ext>
            </a:extLst>
          </p:cNvPr>
          <p:cNvSpPr/>
          <p:nvPr/>
        </p:nvSpPr>
        <p:spPr bwMode="auto">
          <a:xfrm>
            <a:off x="622852" y="4545496"/>
            <a:ext cx="4094922" cy="108667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13130-A7C5-E443-B6E9-41DC137C63FD}"/>
              </a:ext>
            </a:extLst>
          </p:cNvPr>
          <p:cNvSpPr txBox="1"/>
          <p:nvPr/>
        </p:nvSpPr>
        <p:spPr>
          <a:xfrm>
            <a:off x="4717774" y="4598722"/>
            <a:ext cx="4527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0xFFFFFFFF%11$x </a:t>
            </a:r>
            <a:r>
              <a:rPr lang="en-US" dirty="0">
                <a:sym typeface="Wingdings" pitchFamily="2" charset="2"/>
              </a:rPr>
              <a:t> 0xDEADBEEF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53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A20B-6F1E-1042-91B2-1CA607BF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3008F-EF70-8D46-B0D0-DA5569B92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981075"/>
            <a:ext cx="412750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D828D3-B14D-4F47-9815-AC3A22BF7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860550"/>
            <a:ext cx="4775200" cy="184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2A3BE2-0D8B-8D47-A296-1A961A1EE6BA}"/>
              </a:ext>
            </a:extLst>
          </p:cNvPr>
          <p:cNvSpPr txBox="1"/>
          <p:nvPr/>
        </p:nvSpPr>
        <p:spPr>
          <a:xfrm>
            <a:off x="1789043" y="4373217"/>
            <a:ext cx="510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printf</a:t>
            </a:r>
            <a:r>
              <a:rPr lang="en-US" dirty="0"/>
              <a:t> use </a:t>
            </a:r>
            <a:r>
              <a:rPr lang="en-US" b="1" dirty="0"/>
              <a:t>\x00 </a:t>
            </a:r>
            <a:r>
              <a:rPr lang="en-US" dirty="0"/>
              <a:t>to judge the end of the string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3E59B-4935-3343-B0CE-22DDD10CE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31" y="5692429"/>
            <a:ext cx="4673600" cy="546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225FAA-1103-4849-A0A4-846BDFEDE952}"/>
              </a:ext>
            </a:extLst>
          </p:cNvPr>
          <p:cNvSpPr txBox="1"/>
          <p:nvPr/>
        </p:nvSpPr>
        <p:spPr>
          <a:xfrm>
            <a:off x="300038" y="5244439"/>
            <a:ext cx="6660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add some dummy characters to avoid truncate: </a:t>
            </a:r>
          </a:p>
        </p:txBody>
      </p:sp>
    </p:spTree>
    <p:extLst>
      <p:ext uri="{BB962C8B-B14F-4D97-AF65-F5344CB8AC3E}">
        <p14:creationId xmlns:p14="http://schemas.microsoft.com/office/powerpoint/2010/main" val="378876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3CC4-8B27-3946-A889-C55EC46F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 the whole program!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00F88-31B6-9C4B-8F98-4C858882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647700"/>
            <a:ext cx="43561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7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BUG used for?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038" y="988620"/>
            <a:ext cx="764664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Disclose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sensitive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information: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/>
              <a:t>Variable(s)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/>
              <a:t>EBP</a:t>
            </a:r>
            <a:r>
              <a:rPr lang="zh-CN" altLang="en-US" sz="2800" dirty="0"/>
              <a:t> </a:t>
            </a:r>
            <a:r>
              <a:rPr lang="en-US" altLang="zh-CN" sz="2800" dirty="0"/>
              <a:t>value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correct</a:t>
            </a:r>
            <a:r>
              <a:rPr lang="zh-CN" altLang="en-US" sz="2800" dirty="0"/>
              <a:t> </a:t>
            </a:r>
            <a:r>
              <a:rPr lang="en-US" altLang="zh-CN" sz="2800" dirty="0"/>
              <a:t>location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putting</a:t>
            </a:r>
            <a:r>
              <a:rPr lang="zh-CN" altLang="en-US" sz="2800" dirty="0"/>
              <a:t> </a:t>
            </a:r>
            <a:r>
              <a:rPr lang="en-US" altLang="zh-CN" sz="2800" dirty="0"/>
              <a:t>Shellcode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63" y="3043823"/>
            <a:ext cx="4545037" cy="38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5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BUG used for?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038" y="988620"/>
            <a:ext cx="52213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Disclose</a:t>
            </a:r>
            <a:r>
              <a:rPr lang="zh-CN" altLang="en-US" sz="2800" b="1" dirty="0"/>
              <a:t> </a:t>
            </a:r>
            <a:r>
              <a:rPr lang="en-US" altLang="zh-CN" sz="2800" b="1" dirty="0" err="1"/>
              <a:t>StackGuard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Canary: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pass</a:t>
            </a:r>
            <a:r>
              <a:rPr lang="zh-CN" altLang="en-US" sz="2800" dirty="0"/>
              <a:t> </a:t>
            </a:r>
            <a:r>
              <a:rPr lang="en-US" altLang="zh-CN" sz="2800" dirty="0"/>
              <a:t>stack</a:t>
            </a:r>
            <a:r>
              <a:rPr lang="zh-CN" altLang="en-US" sz="2800" dirty="0"/>
              <a:t> </a:t>
            </a:r>
            <a:r>
              <a:rPr lang="en-US" altLang="zh-CN" sz="2800" dirty="0"/>
              <a:t>checking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64" y="2517731"/>
            <a:ext cx="4466258" cy="37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BUG used for?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" y="749300"/>
            <a:ext cx="9144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Disclose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Library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Address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ASLR,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pPr marL="1371600" lvl="2" indent="-457200">
              <a:buFont typeface="Wingdings" charset="2"/>
              <a:buChar char="Ø"/>
            </a:pP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impossible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system())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disclose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function’s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library.</a:t>
            </a:r>
          </a:p>
          <a:p>
            <a:pPr marL="1371600" lvl="2" indent="-457200">
              <a:buFont typeface="Wingdings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deduce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function’s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507" y="3261588"/>
            <a:ext cx="2791616" cy="3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13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BUG used for?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584" y="814884"/>
            <a:ext cx="9144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Disclose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Library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Address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ASLR,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</a:p>
          <a:p>
            <a:pPr marL="1371600" lvl="2" indent="-457200">
              <a:buFont typeface="Wingdings" charset="2"/>
              <a:buChar char="Ø"/>
            </a:pP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impossible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(e.g.</a:t>
            </a:r>
            <a:r>
              <a:rPr lang="zh-CN" altLang="en-US" dirty="0"/>
              <a:t> </a:t>
            </a:r>
            <a:r>
              <a:rPr lang="en-US" altLang="zh-CN" dirty="0"/>
              <a:t>system())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bug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disclose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function’s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library.</a:t>
            </a:r>
          </a:p>
          <a:p>
            <a:pPr marL="1371600" lvl="2" indent="-457200">
              <a:buFont typeface="Wingdings" charset="2"/>
              <a:buChar char="Ø"/>
            </a:pP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deduce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function’s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17" y="3144006"/>
            <a:ext cx="5774498" cy="37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StackGuard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8367" y="6494790"/>
            <a:ext cx="83673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www.usenix.org</a:t>
            </a:r>
            <a:r>
              <a:rPr lang="en-US" sz="1100" dirty="0"/>
              <a:t>/legacy/publications/library/proceedings/sec98/</a:t>
            </a:r>
            <a:r>
              <a:rPr lang="en-US" sz="1100" dirty="0" err="1"/>
              <a:t>full_papers</a:t>
            </a:r>
            <a:r>
              <a:rPr lang="en-US" sz="1100" dirty="0"/>
              <a:t>/</a:t>
            </a:r>
            <a:r>
              <a:rPr lang="en-US" sz="1100" dirty="0" err="1"/>
              <a:t>cowan</a:t>
            </a:r>
            <a:r>
              <a:rPr lang="en-US" sz="1100" dirty="0"/>
              <a:t>/</a:t>
            </a:r>
            <a:r>
              <a:rPr lang="en-US" sz="1100" dirty="0" err="1"/>
              <a:t>cowan.pdf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078367" y="6033125"/>
            <a:ext cx="83673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</a:rPr>
              <a:t>Cowan, </a:t>
            </a:r>
            <a:r>
              <a:rPr lang="en-US" sz="1200" dirty="0" err="1">
                <a:solidFill>
                  <a:srgbClr val="222222"/>
                </a:solidFill>
              </a:rPr>
              <a:t>Crispan</a:t>
            </a:r>
            <a:r>
              <a:rPr lang="en-US" sz="1200" dirty="0">
                <a:solidFill>
                  <a:srgbClr val="222222"/>
                </a:solidFill>
              </a:rPr>
              <a:t>, et al. "</a:t>
            </a:r>
            <a:r>
              <a:rPr lang="en-US" sz="1200" dirty="0" err="1">
                <a:solidFill>
                  <a:srgbClr val="222222"/>
                </a:solidFill>
              </a:rPr>
              <a:t>Stackguard</a:t>
            </a:r>
            <a:r>
              <a:rPr lang="en-US" sz="1200" dirty="0">
                <a:solidFill>
                  <a:srgbClr val="222222"/>
                </a:solidFill>
              </a:rPr>
              <a:t>: automatic adaptive detection and prevention of buffer-overflow attacks." </a:t>
            </a:r>
            <a:r>
              <a:rPr lang="en-US" sz="1200" i="1" dirty="0">
                <a:solidFill>
                  <a:srgbClr val="222222"/>
                </a:solidFill>
              </a:rPr>
              <a:t>USENIX Security Symposium</a:t>
            </a:r>
            <a:r>
              <a:rPr lang="en-US" sz="1200" dirty="0">
                <a:solidFill>
                  <a:srgbClr val="222222"/>
                </a:solidFill>
              </a:rPr>
              <a:t>. Vol. 98. 1998.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872230" y="2004590"/>
            <a:ext cx="4271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sz="1400" dirty="0"/>
              <a:t>Insert</a:t>
            </a:r>
            <a:r>
              <a:rPr lang="zh-CN" altLang="en-US" sz="1400" dirty="0"/>
              <a:t> </a:t>
            </a:r>
            <a:r>
              <a:rPr lang="en-US" altLang="zh-CN" sz="1400" dirty="0"/>
              <a:t>Canary</a:t>
            </a:r>
            <a:r>
              <a:rPr lang="zh-CN" altLang="en-US" sz="1400" dirty="0"/>
              <a:t> </a:t>
            </a:r>
            <a:r>
              <a:rPr lang="en-US" altLang="zh-CN" sz="1400" dirty="0"/>
              <a:t>before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function</a:t>
            </a:r>
            <a:r>
              <a:rPr lang="zh-CN" altLang="en-US" sz="1400" dirty="0"/>
              <a:t> </a:t>
            </a:r>
            <a:r>
              <a:rPr lang="en-US" altLang="zh-CN" sz="1400" dirty="0"/>
              <a:t>being</a:t>
            </a:r>
            <a:r>
              <a:rPr lang="zh-CN" altLang="en-US" sz="1400" dirty="0"/>
              <a:t> </a:t>
            </a:r>
            <a:r>
              <a:rPr lang="en-US" altLang="zh-CN" sz="1400" dirty="0"/>
              <a:t>called.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1400" dirty="0"/>
              <a:t>Check</a:t>
            </a:r>
            <a:r>
              <a:rPr lang="zh-CN" altLang="en-US" sz="1400" dirty="0"/>
              <a:t> </a:t>
            </a:r>
            <a:r>
              <a:rPr lang="en-US" altLang="zh-CN" sz="1400" dirty="0"/>
              <a:t>this</a:t>
            </a:r>
            <a:r>
              <a:rPr lang="zh-CN" altLang="en-US" sz="1400" dirty="0"/>
              <a:t> </a:t>
            </a:r>
            <a:r>
              <a:rPr lang="en-US" altLang="zh-CN" sz="1400" dirty="0"/>
              <a:t>value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see</a:t>
            </a:r>
            <a:r>
              <a:rPr lang="zh-CN" altLang="en-US" sz="1400" dirty="0"/>
              <a:t> </a:t>
            </a:r>
            <a:r>
              <a:rPr lang="en-US" altLang="zh-CN" sz="1400" dirty="0"/>
              <a:t>if</a:t>
            </a:r>
            <a:r>
              <a:rPr lang="zh-CN" altLang="en-US" sz="1400" dirty="0"/>
              <a:t> </a:t>
            </a:r>
            <a:r>
              <a:rPr lang="en-US" altLang="zh-CN" sz="1400" dirty="0"/>
              <a:t>it</a:t>
            </a:r>
            <a:r>
              <a:rPr lang="zh-CN" altLang="en-US" sz="1400" dirty="0"/>
              <a:t> </a:t>
            </a:r>
            <a:r>
              <a:rPr lang="en-US" altLang="zh-CN" sz="1400" dirty="0"/>
              <a:t>been</a:t>
            </a:r>
            <a:r>
              <a:rPr lang="zh-CN" altLang="en-US" sz="1400" dirty="0"/>
              <a:t> </a:t>
            </a:r>
            <a:r>
              <a:rPr lang="en-US" altLang="zh-CN" sz="1400" dirty="0"/>
              <a:t>tweaked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4" y="2004590"/>
            <a:ext cx="4182659" cy="3510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573299-2010-9D42-9A13-5EE6F19C3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8" y="808562"/>
            <a:ext cx="8064500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115AA6-41FA-BF45-8A65-EF1C39A76852}"/>
              </a:ext>
            </a:extLst>
          </p:cNvPr>
          <p:cNvSpPr/>
          <p:nvPr/>
        </p:nvSpPr>
        <p:spPr bwMode="auto">
          <a:xfrm>
            <a:off x="1892808" y="832442"/>
            <a:ext cx="2112264" cy="167212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7FC6E-958E-074E-94CD-2B0B74608CA9}"/>
              </a:ext>
            </a:extLst>
          </p:cNvPr>
          <p:cNvSpPr txBox="1"/>
          <p:nvPr/>
        </p:nvSpPr>
        <p:spPr>
          <a:xfrm>
            <a:off x="1635321" y="1314471"/>
            <a:ext cx="2369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turn off stack guard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378A840-F97A-494E-A5DC-DC6E172B0DB0}"/>
              </a:ext>
            </a:extLst>
          </p:cNvPr>
          <p:cNvSpPr/>
          <p:nvPr/>
        </p:nvSpPr>
        <p:spPr bwMode="auto">
          <a:xfrm rot="10800000">
            <a:off x="2498834" y="1032348"/>
            <a:ext cx="274320" cy="31999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8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4CB0-90FA-FF4E-8E0A-815E8479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 Overwrite Attack with Format String Bug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09DED-0142-2B46-A1EA-919059ACC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9" y="749300"/>
            <a:ext cx="3898900" cy="326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8EB998-0391-504E-9F4A-1AF1C5A27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85" y="749300"/>
            <a:ext cx="4160725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5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60461" y="3008560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-webkit-standard" charset="0"/>
              </a:rPr>
              <a:t>The Heap</a:t>
            </a:r>
            <a:endParaRPr lang="en-US" sz="3600" b="1" i="0" dirty="0">
              <a:solidFill>
                <a:srgbClr val="000000"/>
              </a:solidFill>
              <a:effectLst/>
              <a:latin typeface="-webkit-stand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727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Heap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/>
          </p:nvPr>
        </p:nvGraphicFramePr>
        <p:xfrm>
          <a:off x="515476" y="1147113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object 7"/>
          <p:cNvSpPr txBox="1"/>
          <p:nvPr/>
        </p:nvSpPr>
        <p:spPr>
          <a:xfrm>
            <a:off x="3012544" y="1019413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3012545" y="5411773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0" name="object 14"/>
          <p:cNvSpPr txBox="1"/>
          <p:nvPr/>
        </p:nvSpPr>
        <p:spPr>
          <a:xfrm>
            <a:off x="3012544" y="4257614"/>
            <a:ext cx="363156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14020" marR="5080" lvl="0" indent="-401955" algn="l" defTabSz="914400" rtl="0" eaLnBrk="1" fontAlgn="base" latinLnBrk="0" hangingPunct="1">
              <a:lnSpc>
                <a:spcPct val="100400"/>
              </a:lnSpc>
              <a:spcBef>
                <a:spcPts val="8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It’s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just another segment  in runtime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memory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14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Basics </a:t>
            </a:r>
            <a:r>
              <a:rPr lang="en-US" spc="-5" dirty="0"/>
              <a:t>of Dynamic</a:t>
            </a:r>
            <a:r>
              <a:rPr lang="en-US" spc="-85" dirty="0"/>
              <a:t> </a:t>
            </a:r>
            <a:r>
              <a:rPr lang="en-US" spc="-5" dirty="0"/>
              <a:t>Memory</a:t>
            </a:r>
            <a:endParaRPr lang="en-US" dirty="0"/>
          </a:p>
        </p:txBody>
      </p:sp>
      <p:sp>
        <p:nvSpPr>
          <p:cNvPr id="4" name="object 5"/>
          <p:cNvSpPr txBox="1"/>
          <p:nvPr/>
        </p:nvSpPr>
        <p:spPr>
          <a:xfrm>
            <a:off x="1056317" y="1489075"/>
            <a:ext cx="5928995" cy="3758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ts val="202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int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main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()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base" latinLnBrk="0" hangingPunct="1">
              <a:lnSpc>
                <a:spcPts val="197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469265" marR="0" lvl="0" indent="0" algn="l" defTabSz="914400" rtl="0" eaLnBrk="1" fontAlgn="base" latinLnBrk="0" hangingPunct="1">
              <a:lnSpc>
                <a:spcPts val="19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char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*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buffer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NULL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69900" marR="1424940" lvl="0" indent="0" algn="l" defTabSz="914400" rtl="0" eaLnBrk="1" fontAlgn="base" latinLnBrk="0" hangingPunct="1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/* allocate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0x100 byte buffer</a:t>
            </a:r>
            <a:r>
              <a:rPr kumimoji="0" sz="1700" b="0" i="0" u="none" strike="noStrike" kern="1200" cap="none" spc="-8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*/  buffer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malloc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0x100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69900" marR="1891664" lvl="0" indent="0" algn="l" defTabSz="914400" rtl="0" eaLnBrk="1" fontAlgn="base" latinLnBrk="0" hangingPunct="1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/* read input and print it */ 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fgets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stdin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buffer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0x100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); 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printf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“Hello %s!\n”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  <a:r>
              <a:rPr kumimoji="0" sz="17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buffer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69900" marR="5080" lvl="0" indent="0" algn="l" defTabSz="914400" rtl="0" eaLnBrk="1" fontAlgn="base" latinLnBrk="0" hangingPunct="1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/* destroy our dynamically allocated buffer */ 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free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buffer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469900" marR="0" lvl="0" indent="0" algn="l" defTabSz="914400" rtl="0" eaLnBrk="1" fontAlgn="base" latinLnBrk="0" hangingPunct="1">
              <a:lnSpc>
                <a:spcPts val="18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return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0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base" latinLnBrk="0" hangingPunct="1">
              <a:lnSpc>
                <a:spcPts val="19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03281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 vs</a:t>
            </a:r>
            <a:r>
              <a:rPr lang="en-US" spc="-100" dirty="0"/>
              <a:t> </a:t>
            </a:r>
            <a:r>
              <a:rPr lang="en-US" spc="-5" dirty="0"/>
              <a:t>Stack</a:t>
            </a:r>
            <a:endParaRPr 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517697" y="1639958"/>
            <a:ext cx="3831590" cy="4104004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8509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6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354965" marR="755650" lvl="0" indent="-297180" algn="l" defTabSz="914400" rtl="0" eaLnBrk="1" fontAlgn="base" latinLnBrk="0" hangingPunct="1">
              <a:lnSpc>
                <a:spcPts val="2630"/>
              </a:lnSpc>
              <a:spcBef>
                <a:spcPts val="865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heavy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宋体" charset="0"/>
                <a:cs typeface="Calibri"/>
              </a:rPr>
              <a:t>Dynamic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memory  allocations at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runtime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354965" marR="5080" lvl="0" indent="-297180" algn="l" defTabSz="914400" rtl="0" eaLnBrk="1" fontAlgn="base" latinLnBrk="0" hangingPunct="1">
              <a:lnSpc>
                <a:spcPts val="259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Objects, big buffers, structs,  persistence, larger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things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354965" marR="0" lvl="0" indent="-29718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Slower,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Manual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0" lvl="1" indent="-300355" algn="l" defTabSz="914400" rtl="0" eaLnBrk="1" fontAlgn="base" latinLnBrk="0" hangingPunct="1">
              <a:lnSpc>
                <a:spcPct val="100000"/>
              </a:lnSpc>
              <a:spcBef>
                <a:spcPts val="13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Done by the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programmer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0" lvl="1" indent="-300355" algn="l" defTabSz="914400" rtl="0" eaLnBrk="1" fontAlgn="base" latinLnBrk="0" hangingPunct="1">
              <a:lnSpc>
                <a:spcPct val="100000"/>
              </a:lnSpc>
              <a:spcBef>
                <a:spcPts val="15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malloc/calloc/recalloc/free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0" lvl="1" indent="-300355" algn="l" defTabSz="914400" rtl="0" eaLnBrk="1" fontAlgn="base" latinLnBrk="0" hangingPunct="1">
              <a:lnSpc>
                <a:spcPct val="100000"/>
              </a:lnSpc>
              <a:spcBef>
                <a:spcPts val="15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new/delete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705511" y="1639958"/>
            <a:ext cx="3639185" cy="4130618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8509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6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Stack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355600" marR="109220" lvl="0" indent="-297815" algn="l" defTabSz="914400" rtl="0" eaLnBrk="1" fontAlgn="base" latinLnBrk="0" hangingPunct="1">
              <a:lnSpc>
                <a:spcPts val="2630"/>
              </a:lnSpc>
              <a:spcBef>
                <a:spcPts val="865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heavy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宋体" charset="0"/>
                <a:cs typeface="Calibri"/>
              </a:rPr>
              <a:t>Fixed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memory allocations  known at compile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time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355600" marR="278765" lvl="0" indent="-297815" algn="l" defTabSz="914400" rtl="0" eaLnBrk="1" fontAlgn="base" latinLnBrk="0" hangingPunct="1">
              <a:lnSpc>
                <a:spcPts val="259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Local variables, return  addresses, function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args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355600" marR="0" lvl="0" indent="-29781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Fast,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Automatic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0" lvl="1" indent="-300355" algn="l" defTabSz="914400" rtl="0" eaLnBrk="1" fontAlgn="base" latinLnBrk="0" hangingPunct="1">
              <a:lnSpc>
                <a:spcPct val="100000"/>
              </a:lnSpc>
              <a:spcBef>
                <a:spcPts val="13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Done by the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compiler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5080" lvl="1" indent="-300355" algn="l" defTabSz="914400" rtl="0" eaLnBrk="1" fontAlgn="base" latinLnBrk="0" hangingPunct="1">
              <a:lnSpc>
                <a:spcPts val="2150"/>
              </a:lnSpc>
              <a:spcBef>
                <a:spcPts val="43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Abstracts away any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concept  of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allocating/de-allocating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717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A7EB-F0EE-AD45-B897-73EF930E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malloc in </a:t>
            </a:r>
            <a:r>
              <a:rPr lang="en-US" dirty="0" err="1"/>
              <a:t>glibc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88BEC-B742-B942-8789-5A4D71AE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562" y="2668518"/>
            <a:ext cx="8524875" cy="4313238"/>
          </a:xfrm>
        </p:spPr>
        <p:txBody>
          <a:bodyPr/>
          <a:lstStyle/>
          <a:p>
            <a:r>
              <a:rPr lang="en-US" sz="3200" b="1" dirty="0" err="1">
                <a:solidFill>
                  <a:srgbClr val="FF0000"/>
                </a:solidFill>
              </a:rPr>
              <a:t>ptmalloc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7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Chunks</a:t>
            </a:r>
            <a:endParaRPr lang="en-US" dirty="0"/>
          </a:p>
        </p:txBody>
      </p:sp>
      <p:sp>
        <p:nvSpPr>
          <p:cNvPr id="6" name="object 5"/>
          <p:cNvSpPr txBox="1"/>
          <p:nvPr/>
        </p:nvSpPr>
        <p:spPr>
          <a:xfrm>
            <a:off x="530213" y="1342085"/>
            <a:ext cx="6503670" cy="22472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unsigned int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buffer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=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NULL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; 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buffer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= </a:t>
            </a:r>
            <a:r>
              <a:rPr lang="en-US" sz="3200" spc="-5" dirty="0" err="1">
                <a:solidFill>
                  <a:srgbClr val="FFFF00"/>
                </a:solidFill>
                <a:latin typeface="Consolas"/>
                <a:cs typeface="Consolas"/>
              </a:rPr>
              <a:t>ptmalloc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(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0x100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);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3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//Out comes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a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heap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chunk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66374" y="392689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6374" y="392689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479074" y="3939591"/>
            <a:ext cx="8204200" cy="505459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1079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8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648020" y="4460291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8B393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667069" y="4472446"/>
            <a:ext cx="1873250" cy="59880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40005" rIns="0" bIns="0" rtlCol="0">
            <a:spAutoFit/>
          </a:bodyPr>
          <a:lstStyle/>
          <a:p>
            <a:pPr marL="573405" marR="113030" lvl="0" indent="-461645" algn="l" defTabSz="914400" rtl="0" eaLnBrk="1" fontAlgn="base" latinLnBrk="0" hangingPunct="1">
              <a:lnSpc>
                <a:spcPct val="101600"/>
              </a:lnSpc>
              <a:spcBef>
                <a:spcPts val="3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629454" y="4458132"/>
            <a:ext cx="3886200" cy="624205"/>
          </a:xfrm>
          <a:custGeom>
            <a:avLst/>
            <a:gdLst/>
            <a:ahLst/>
            <a:cxnLst/>
            <a:rect l="l" t="t" r="r" b="b"/>
            <a:pathLst>
              <a:path w="3886200" h="624204">
                <a:moveTo>
                  <a:pt x="0" y="0"/>
                </a:moveTo>
                <a:lnTo>
                  <a:pt x="3886192" y="0"/>
                </a:lnTo>
                <a:lnTo>
                  <a:pt x="3886192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884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648504" y="4472446"/>
            <a:ext cx="3854450" cy="598805"/>
          </a:xfrm>
          <a:prstGeom prst="rect">
            <a:avLst/>
          </a:prstGeom>
          <a:solidFill>
            <a:srgbClr val="9BBA58"/>
          </a:solidFill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127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(8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+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/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8)*8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4702479" y="5540180"/>
            <a:ext cx="1002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*buffer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4629454" y="4455987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629217" y="4460278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2666371" y="4472446"/>
            <a:ext cx="1607820" cy="598805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0" rIns="0" bIns="0" rtlCol="0">
            <a:spAutoFit/>
          </a:bodyPr>
          <a:lstStyle/>
          <a:p>
            <a:pPr marL="510540" marR="185420" lvl="0" indent="-95250" algn="l" defTabSz="914400" rtl="0" eaLnBrk="1" fontAlgn="base" latinLnBrk="0" hangingPunct="1">
              <a:lnSpc>
                <a:spcPct val="100699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721046" y="5557824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*(buffer-2)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2716440" y="5553530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2643403" y="4455987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648020" y="4460281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4286394" y="446219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286394" y="446219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4287239" y="4579176"/>
            <a:ext cx="203835" cy="386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ts val="143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Flags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213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Pseudo Memory</a:t>
            </a:r>
            <a:r>
              <a:rPr lang="en-US" spc="-85" dirty="0"/>
              <a:t> </a:t>
            </a:r>
            <a:r>
              <a:rPr lang="en-US" spc="-5" dirty="0"/>
              <a:t>Map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35761" y="1685906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4416412" y="1517504"/>
            <a:ext cx="353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4416412" y="3031979"/>
            <a:ext cx="4413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0x08048000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 .text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Segment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3541832" y="1624009"/>
            <a:ext cx="155820" cy="12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635761" y="610549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3541832" y="6043598"/>
            <a:ext cx="155820" cy="12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635761" y="3200381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541832" y="3138484"/>
            <a:ext cx="155820" cy="123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635761" y="5486368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41832" y="54244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635761" y="4806410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541832" y="4744513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9" name="object 4"/>
          <p:cNvSpPr/>
          <p:nvPr/>
        </p:nvSpPr>
        <p:spPr>
          <a:xfrm>
            <a:off x="3635761" y="1685906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4416412" y="1517504"/>
            <a:ext cx="353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4416412" y="3031979"/>
            <a:ext cx="4413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0x08048000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 .text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Segment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22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3" name="object 8"/>
          <p:cNvSpPr/>
          <p:nvPr/>
        </p:nvSpPr>
        <p:spPr>
          <a:xfrm>
            <a:off x="3541832" y="1624009"/>
            <a:ext cx="155820" cy="12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9"/>
          <p:cNvSpPr/>
          <p:nvPr/>
        </p:nvSpPr>
        <p:spPr>
          <a:xfrm>
            <a:off x="3635761" y="610549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5" name="object 10"/>
          <p:cNvSpPr/>
          <p:nvPr/>
        </p:nvSpPr>
        <p:spPr>
          <a:xfrm>
            <a:off x="3541832" y="6043598"/>
            <a:ext cx="155820" cy="12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6" name="object 11"/>
          <p:cNvSpPr/>
          <p:nvPr/>
        </p:nvSpPr>
        <p:spPr>
          <a:xfrm>
            <a:off x="3635761" y="3200381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3541832" y="3138484"/>
            <a:ext cx="155820" cy="123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8" name="object 13"/>
          <p:cNvSpPr/>
          <p:nvPr/>
        </p:nvSpPr>
        <p:spPr>
          <a:xfrm>
            <a:off x="3635761" y="5486368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9" name="object 14"/>
          <p:cNvSpPr/>
          <p:nvPr/>
        </p:nvSpPr>
        <p:spPr>
          <a:xfrm>
            <a:off x="3541832" y="54244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0" name="object 15"/>
          <p:cNvSpPr/>
          <p:nvPr/>
        </p:nvSpPr>
        <p:spPr>
          <a:xfrm>
            <a:off x="3635761" y="4806410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1" name="object 16"/>
          <p:cNvSpPr/>
          <p:nvPr/>
        </p:nvSpPr>
        <p:spPr>
          <a:xfrm>
            <a:off x="3541832" y="4744513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2" name="object 17"/>
          <p:cNvSpPr txBox="1"/>
          <p:nvPr/>
        </p:nvSpPr>
        <p:spPr>
          <a:xfrm>
            <a:off x="292099" y="4638008"/>
            <a:ext cx="8559800" cy="1598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639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0xb7ff0000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Top of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heap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4136390" marR="0" lvl="0" indent="0" algn="l" defTabSz="914400" rtl="0" eaLnBrk="1" fontAlgn="base" latinLnBrk="0" hangingPunct="1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0xbfff0000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Top of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stack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136390" algn="l"/>
                <a:tab pos="8546465" algn="l"/>
              </a:tabLst>
              <a:defRPr/>
            </a:pPr>
            <a:r>
              <a:rPr kumimoji="0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Times New Roman"/>
                <a:ea typeface="宋体" charset="0"/>
                <a:cs typeface="Times New Roman"/>
              </a:rPr>
              <a:t> 	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0xFFFFFFFF </a:t>
            </a:r>
            <a:r>
              <a:rPr kumimoji="0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End of</a:t>
            </a:r>
            <a:r>
              <a:rPr kumimoji="0" sz="1800" b="0" i="0" u="sng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memory	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33" name="object 18"/>
          <p:cNvSpPr txBox="1">
            <a:spLocks/>
          </p:cNvSpPr>
          <p:nvPr/>
        </p:nvSpPr>
        <p:spPr>
          <a:xfrm>
            <a:off x="530223" y="6467708"/>
            <a:ext cx="1162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marL="12700" marR="0" lvl="0" indent="0" algn="l" defTabSz="914400" rtl="0" eaLnBrk="1" fontAlgn="base" latinLnBrk="0" hangingPunct="1">
              <a:lnSpc>
                <a:spcPts val="12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2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MBE </a:t>
            </a:r>
            <a:r>
              <a:rPr kumimoji="0" lang="mr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-</a:t>
            </a:r>
            <a:r>
              <a:rPr kumimoji="0" lang="mr-IN" sz="2000" b="0" i="0" u="none" strike="noStrike" kern="1200" cap="none" spc="-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mr-IN" sz="2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04/07/2015</a:t>
            </a:r>
            <a:endParaRPr kumimoji="0" lang="mr-IN" sz="20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4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3992257" y="6467708"/>
            <a:ext cx="1158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base" latinLnBrk="0" hangingPunct="1">
              <a:lnSpc>
                <a:spcPts val="12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5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/>
              </a:rPr>
              <a:t>Heap</a:t>
            </a:r>
            <a:r>
              <a:rPr kumimoji="0" sz="1000" b="0" i="0" u="none" strike="noStrike" kern="1200" cap="none" spc="185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/>
              </a:rPr>
              <a:t>Exploitation</a:t>
            </a:r>
          </a:p>
        </p:txBody>
      </p:sp>
      <p:sp>
        <p:nvSpPr>
          <p:cNvPr id="35" name="object 20"/>
          <p:cNvSpPr txBox="1">
            <a:spLocks/>
          </p:cNvSpPr>
          <p:nvPr/>
        </p:nvSpPr>
        <p:spPr>
          <a:xfrm>
            <a:off x="8421179" y="6467696"/>
            <a:ext cx="205740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marL="25400" marR="0" lvl="0" indent="0" algn="l" defTabSz="914400" rtl="0" eaLnBrk="1" fontAlgn="base" latinLnBrk="0" hangingPunct="1">
              <a:lnSpc>
                <a:spcPts val="12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is-I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25400" marR="0" lvl="0" indent="0" algn="l" defTabSz="914400" rtl="0" eaLnBrk="1" fontAlgn="base" latinLnBrk="0" hangingPunct="1">
                <a:lnSpc>
                  <a:spcPts val="124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s-I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7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953315" y="1668318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428987" y="5257760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5367243" y="6044654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5678131" y="2164701"/>
          <a:ext cx="2059305" cy="1294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object 10"/>
          <p:cNvSpPr/>
          <p:nvPr/>
        </p:nvSpPr>
        <p:spPr>
          <a:xfrm>
            <a:off x="3428987" y="1761142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5410750" y="1680145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8042009" y="1713533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559558" y="1685898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465632" y="1624002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898620" y="1517496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559558" y="6072667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3465632" y="60107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898620" y="5904269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4895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953315" y="1668318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428987" y="5257760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5367243" y="6044654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object 9"/>
          <p:cNvSpPr/>
          <p:nvPr/>
        </p:nvSpPr>
        <p:spPr>
          <a:xfrm>
            <a:off x="3428987" y="1761142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45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898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2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496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67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69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33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678131" y="2164701"/>
          <a:ext cx="2059305" cy="260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42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StackGuard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838" y="999654"/>
            <a:ext cx="6497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Overflow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success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sym typeface="Wingdings"/>
              </a:rPr>
              <a:t>Crash</a:t>
            </a:r>
            <a:r>
              <a:rPr lang="zh-CN" altLang="en-US" dirty="0">
                <a:sym typeface="Wingdings"/>
              </a:rPr>
              <a:t>  </a:t>
            </a:r>
            <a:r>
              <a:rPr lang="en-US" altLang="zh-CN" dirty="0">
                <a:sym typeface="Wingdings"/>
              </a:rPr>
              <a:t>wrong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guess</a:t>
            </a:r>
            <a:r>
              <a:rPr lang="zh-CN" altLang="en-US" dirty="0">
                <a:sym typeface="Wingdings"/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42" y="1662167"/>
            <a:ext cx="3616654" cy="303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53315" y="1668326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987" y="5257768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5367243" y="6044662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428987" y="1761149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53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9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9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504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75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8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7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41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678131" y="2164708"/>
          <a:ext cx="2059305" cy="392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150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 Chunks </a:t>
            </a:r>
            <a:r>
              <a:rPr lang="en-US" dirty="0"/>
              <a:t>– </a:t>
            </a:r>
            <a:r>
              <a:rPr lang="en-US" spc="-5" dirty="0"/>
              <a:t>In</a:t>
            </a:r>
            <a:r>
              <a:rPr lang="en-US" spc="-105" dirty="0"/>
              <a:t> </a:t>
            </a:r>
            <a:r>
              <a:rPr lang="en-US" spc="-5" dirty="0"/>
              <a:t>Use</a:t>
            </a:r>
            <a:endParaRPr lang="en-US" dirty="0"/>
          </a:p>
        </p:txBody>
      </p:sp>
      <p:sp>
        <p:nvSpPr>
          <p:cNvPr id="4" name="object 2"/>
          <p:cNvSpPr/>
          <p:nvPr/>
        </p:nvSpPr>
        <p:spPr>
          <a:xfrm>
            <a:off x="304799" y="6035440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9524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1178" y="1314963"/>
            <a:ext cx="5478145" cy="158813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640" marR="0" lvl="0" indent="-281940" algn="l" defTabSz="914400" rtl="0" eaLnBrk="1" fontAlgn="base" latinLnBrk="0" hangingPunct="1">
              <a:lnSpc>
                <a:spcPct val="100000"/>
              </a:lnSpc>
              <a:spcBef>
                <a:spcPts val="74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295275" algn="l"/>
              </a:tabLst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chunks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exist in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two</a:t>
            </a:r>
            <a:r>
              <a:rPr kumimoji="0" sz="3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states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0" lvl="1" indent="-306070" algn="l" defTabSz="914400" rtl="0" eaLnBrk="1" fontAlgn="base" latinLnBrk="0" hangingPunct="1">
              <a:lnSpc>
                <a:spcPct val="100000"/>
              </a:lnSpc>
              <a:spcBef>
                <a:spcPts val="56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in use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(malloc’d)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0" lvl="1" indent="-306070" algn="l" defTabSz="914400" rtl="0" eaLnBrk="1" fontAlgn="base" latinLnBrk="0" hangingPunct="1">
              <a:lnSpc>
                <a:spcPct val="100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free’d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66374" y="3901839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6374" y="3901839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479074" y="3914539"/>
            <a:ext cx="8204200" cy="505459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1079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8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648020" y="4435239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8B393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667069" y="4447394"/>
            <a:ext cx="1873250" cy="59880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40005" rIns="0" bIns="0" rtlCol="0">
            <a:spAutoFit/>
          </a:bodyPr>
          <a:lstStyle/>
          <a:p>
            <a:pPr marL="573405" marR="113030" lvl="0" indent="-461645" algn="l" defTabSz="914400" rtl="0" eaLnBrk="1" fontAlgn="base" latinLnBrk="0" hangingPunct="1">
              <a:lnSpc>
                <a:spcPct val="101600"/>
              </a:lnSpc>
              <a:spcBef>
                <a:spcPts val="3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629454" y="4433080"/>
            <a:ext cx="3886200" cy="624205"/>
          </a:xfrm>
          <a:custGeom>
            <a:avLst/>
            <a:gdLst/>
            <a:ahLst/>
            <a:cxnLst/>
            <a:rect l="l" t="t" r="r" b="b"/>
            <a:pathLst>
              <a:path w="3886200" h="624204">
                <a:moveTo>
                  <a:pt x="0" y="0"/>
                </a:moveTo>
                <a:lnTo>
                  <a:pt x="3886192" y="0"/>
                </a:lnTo>
                <a:lnTo>
                  <a:pt x="3886192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884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648504" y="4447394"/>
            <a:ext cx="3854450" cy="598805"/>
          </a:xfrm>
          <a:prstGeom prst="rect">
            <a:avLst/>
          </a:prstGeom>
          <a:solidFill>
            <a:srgbClr val="9BBA58"/>
          </a:solidFill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127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(8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+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/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8)*8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4702479" y="5515128"/>
            <a:ext cx="1002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*buffer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4629454" y="4430935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629217" y="4435226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2666371" y="4447394"/>
            <a:ext cx="1607820" cy="598805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0" rIns="0" bIns="0" rtlCol="0">
            <a:spAutoFit/>
          </a:bodyPr>
          <a:lstStyle/>
          <a:p>
            <a:pPr marL="510540" marR="185420" lvl="0" indent="-95250" algn="l" defTabSz="914400" rtl="0" eaLnBrk="1" fontAlgn="base" latinLnBrk="0" hangingPunct="1">
              <a:lnSpc>
                <a:spcPct val="100699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721046" y="5532772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*(buffer-2)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2716440" y="5528478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2643403" y="4430935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648020" y="4435229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4286394" y="4437144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286394" y="4437144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4287239" y="4554124"/>
            <a:ext cx="203835" cy="386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ts val="143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Flags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954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 Chunks </a:t>
            </a:r>
            <a:r>
              <a:rPr lang="en-US" dirty="0"/>
              <a:t>–</a:t>
            </a:r>
            <a:r>
              <a:rPr lang="en-US" spc="-95" dirty="0"/>
              <a:t> </a:t>
            </a:r>
            <a:r>
              <a:rPr lang="en-US" spc="-5" dirty="0"/>
              <a:t>Freed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304799" y="624838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9524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6374" y="411478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6374" y="411478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074" y="4127481"/>
            <a:ext cx="8204200" cy="506730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10795" rIns="0" bIns="0" rtlCol="0">
            <a:spAutoFit/>
          </a:bodyPr>
          <a:lstStyle/>
          <a:p>
            <a:pPr marL="2693670" marR="0" lvl="0" indent="0" algn="l" defTabSz="914400" rtl="0" eaLnBrk="1" fontAlgn="base" latinLnBrk="0" hangingPunct="1">
              <a:lnSpc>
                <a:spcPct val="100000"/>
              </a:lnSpc>
              <a:spcBef>
                <a:spcPts val="8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 Chunk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(freed)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8020" y="4648181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8B393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069" y="4660698"/>
            <a:ext cx="1873250" cy="59880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39370" rIns="0" bIns="0" rtlCol="0">
            <a:spAutoFit/>
          </a:bodyPr>
          <a:lstStyle/>
          <a:p>
            <a:pPr marL="573405" marR="113030" lvl="0" indent="-461645" algn="l" defTabSz="914400" rtl="0" eaLnBrk="1" fontAlgn="base" latinLnBrk="0" hangingPunct="1">
              <a:lnSpc>
                <a:spcPct val="101600"/>
              </a:lnSpc>
              <a:spcBef>
                <a:spcPts val="3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02479" y="5728070"/>
            <a:ext cx="1002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*buffer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9217" y="4648168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6371" y="4660698"/>
            <a:ext cx="1607820" cy="598805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065" rIns="0" bIns="0" rtlCol="0">
            <a:spAutoFit/>
          </a:bodyPr>
          <a:lstStyle/>
          <a:p>
            <a:pPr marL="510540" marR="185420" lvl="0" indent="-95250" algn="l" defTabSz="914400" rtl="0" eaLnBrk="1" fontAlgn="base" latinLnBrk="0" hangingPunct="1">
              <a:lnSpc>
                <a:spcPct val="100699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1046" y="5745714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*(buffer-2)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6440" y="5741420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3403" y="4643877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8020" y="4648171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29454" y="4647469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48822" y="4660698"/>
            <a:ext cx="1873250" cy="598805"/>
          </a:xfrm>
          <a:prstGeom prst="rect">
            <a:avLst/>
          </a:prstGeom>
          <a:solidFill>
            <a:srgbClr val="8063A1"/>
          </a:solidFill>
        </p:spPr>
        <p:txBody>
          <a:bodyPr vert="horz" wrap="square" lIns="0" tIns="4254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10642" y="4647469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77D9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7814" y="4660698"/>
            <a:ext cx="1855470" cy="598805"/>
          </a:xfrm>
          <a:prstGeom prst="rect">
            <a:avLst/>
          </a:prstGeom>
          <a:solidFill>
            <a:srgbClr val="4AACC5"/>
          </a:solidFill>
        </p:spPr>
        <p:txBody>
          <a:bodyPr vert="horz" wrap="square" lIns="0" tIns="13335" rIns="0" bIns="0" rtlCol="0">
            <a:spAutoFit/>
          </a:bodyPr>
          <a:lstStyle/>
          <a:p>
            <a:pPr marL="0" marR="17145" lvl="0" indent="0" algn="ctr" defTabSz="914400" rtl="0" eaLnBrk="1" fontAlgn="base" latinLnBrk="0" hangingPunct="1">
              <a:lnSpc>
                <a:spcPct val="100000"/>
              </a:lnSpc>
              <a:spcBef>
                <a:spcPts val="10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17145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(4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97877" y="5740717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*(buffer+1)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4840" y="4643173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29772" y="4643173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1625" y="1669056"/>
            <a:ext cx="5362575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0" marR="0" lvl="0" indent="0" algn="l" defTabSz="914400" rtl="0" eaLnBrk="1" fontAlgn="base" latinLnBrk="0" hangingPunct="1">
              <a:lnSpc>
                <a:spcPts val="3035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free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(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buffer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);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304165" marR="0" lvl="0" indent="-291465" algn="l" defTabSz="914400" rtl="0" eaLnBrk="1" fontAlgn="base" latinLnBrk="0" hangingPunct="1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03530" algn="l"/>
                <a:tab pos="304800" algn="l"/>
              </a:tabLst>
              <a:defRPr/>
            </a:pPr>
            <a:r>
              <a:rPr kumimoji="0" sz="2700" b="0" i="0" u="none" strike="noStrike" kern="1200" cap="none" spc="-5" normalizeH="0" baseline="0" noProof="0" dirty="0">
                <a:ln>
                  <a:noFill/>
                </a:ln>
                <a:solidFill>
                  <a:srgbClr val="BE52FA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Forward</a:t>
            </a:r>
            <a:r>
              <a:rPr kumimoji="0" sz="2700" b="0" i="0" u="none" strike="noStrike" kern="1200" cap="none" spc="-10" normalizeH="0" baseline="0" noProof="0" dirty="0">
                <a:ln>
                  <a:noFill/>
                </a:ln>
                <a:solidFill>
                  <a:srgbClr val="BE52FA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700" b="0" i="0" u="none" strike="noStrike" kern="1200" cap="none" spc="-5" normalizeH="0" baseline="0" noProof="0" dirty="0">
                <a:ln>
                  <a:noFill/>
                </a:ln>
                <a:solidFill>
                  <a:srgbClr val="BE52FA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</a:t>
            </a:r>
            <a:endParaRPr kumimoji="0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04215" marR="0" lvl="1" indent="-302895" algn="l" defTabSz="914400" rtl="0" eaLnBrk="1" fontAlgn="base" latinLnBrk="0" hangingPunct="1">
              <a:lnSpc>
                <a:spcPts val="278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03580" algn="l"/>
                <a:tab pos="70485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 to the next freed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304165" marR="0" lvl="0" indent="-291465" algn="l" defTabSz="914400" rtl="0" eaLnBrk="1" fontAlgn="base" latinLnBrk="0" hangingPunct="1">
              <a:lnSpc>
                <a:spcPts val="314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03530" algn="l"/>
                <a:tab pos="304800" algn="l"/>
              </a:tabLst>
              <a:defRPr/>
            </a:pPr>
            <a:r>
              <a:rPr kumimoji="0" sz="2700" b="0" i="0" u="none" strike="noStrike" kern="1200" cap="none" spc="-10" normalizeH="0" baseline="0" noProof="0" dirty="0">
                <a:ln>
                  <a:noFill/>
                </a:ln>
                <a:solidFill>
                  <a:srgbClr val="41D0FC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Backwards</a:t>
            </a:r>
            <a:r>
              <a:rPr kumimoji="0" sz="2700" b="0" i="0" u="none" strike="noStrike" kern="1200" cap="none" spc="-15" normalizeH="0" baseline="0" noProof="0" dirty="0">
                <a:ln>
                  <a:noFill/>
                </a:ln>
                <a:solidFill>
                  <a:srgbClr val="41D0FC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700" b="0" i="0" u="none" strike="noStrike" kern="1200" cap="none" spc="-5" normalizeH="0" baseline="0" noProof="0" dirty="0">
                <a:ln>
                  <a:noFill/>
                </a:ln>
                <a:solidFill>
                  <a:srgbClr val="41D0FC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</a:t>
            </a:r>
            <a:endParaRPr kumimoji="0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04215" marR="0" lvl="1" indent="-302895" algn="l" defTabSz="914400" rtl="0" eaLnBrk="1" fontAlgn="base" latinLnBrk="0" hangingPunct="1">
              <a:lnSpc>
                <a:spcPts val="281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03580" algn="l"/>
                <a:tab pos="70485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 to the previous freed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86394" y="465008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86394" y="465008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7239" y="4767066"/>
            <a:ext cx="203835" cy="386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ts val="143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Flags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8071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53315" y="1668326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987" y="5257768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5367243" y="6044662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428987" y="1761149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53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9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9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504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75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8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7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41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678131" y="2164708"/>
          <a:ext cx="2059305" cy="392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778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53315" y="1668326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987" y="5257768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5367243" y="6044662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428987" y="1761149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53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9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9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504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75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8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7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41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5795378" y="3556781"/>
            <a:ext cx="1845310" cy="10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71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1905" marR="0" lvl="0" indent="0" algn="ctr" defTabSz="914400" rtl="0" eaLnBrk="1" fontAlgn="base" latinLnBrk="0" hangingPunct="1">
              <a:lnSpc>
                <a:spcPct val="100000"/>
              </a:lnSpc>
              <a:spcBef>
                <a:spcPts val="4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5715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graphicFrame>
        <p:nvGraphicFramePr>
          <p:cNvPr id="20" name="object 19"/>
          <p:cNvGraphicFramePr>
            <a:graphicFrameLocks noGrp="1"/>
          </p:cNvGraphicFramePr>
          <p:nvPr/>
        </p:nvGraphicFramePr>
        <p:xfrm>
          <a:off x="5678131" y="2164708"/>
          <a:ext cx="2060575" cy="3925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0">
                <a:tc>
                  <a:txBody>
                    <a:bodyPr/>
                    <a:lstStyle/>
                    <a:p>
                      <a:pPr marL="116839" marR="85725" algn="just">
                        <a:lnSpc>
                          <a:spcPct val="100699"/>
                        </a:lnSpc>
                        <a:spcBef>
                          <a:spcPts val="72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AAAAAAAAAAAAAA  AAAAAAAAAAAAAA  AAAAAAAAAAAAAA  AAAAAAAAAAAAAA  AAAAAAAAAAAAAA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54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overflow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38100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>
                        <a:alpha val="827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459274" y="271308"/>
            <a:ext cx="4572000" cy="10128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2700" marR="5080" lvl="0" indent="0" algn="l" defTabSz="914400" rtl="0" eaLnBrk="1" fontAlgn="base" latinLnBrk="0" hangingPunct="1">
              <a:lnSpc>
                <a:spcPts val="3829"/>
              </a:lnSpc>
              <a:spcBef>
                <a:spcPts val="235"/>
              </a:spcBef>
              <a:spcAft>
                <a:spcPct val="0"/>
              </a:spcAft>
              <a:buClrTx/>
              <a:buSzTx/>
              <a:buFontTx/>
              <a:buNone/>
              <a:tabLst>
                <a:tab pos="29527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Buffer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overflows are basically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same on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heap as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they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on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stack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398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Overflows</a:t>
            </a:r>
            <a:endParaRPr lang="en-US" dirty="0"/>
          </a:p>
        </p:txBody>
      </p:sp>
      <p:sp>
        <p:nvSpPr>
          <p:cNvPr id="4" name="object 5"/>
          <p:cNvSpPr txBox="1"/>
          <p:nvPr/>
        </p:nvSpPr>
        <p:spPr>
          <a:xfrm>
            <a:off x="428340" y="1221027"/>
            <a:ext cx="7988934" cy="433133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94640" marR="151130" lvl="0" indent="-281940" algn="l" defTabSz="914400" rtl="0" eaLnBrk="1" fontAlgn="base" latinLnBrk="0" hangingPunct="1">
              <a:lnSpc>
                <a:spcPts val="3829"/>
              </a:lnSpc>
              <a:spcBef>
                <a:spcPts val="235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295275" algn="l"/>
              </a:tabLst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In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real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world,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lots of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cool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and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complex  things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like objects/structs end up on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</a:t>
            </a:r>
            <a:r>
              <a:rPr kumimoji="0" sz="3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86360" lvl="1" indent="-306070" algn="l" defTabSz="914400" rtl="0" eaLnBrk="1" fontAlgn="base" latinLnBrk="0" hangingPunct="1">
              <a:lnSpc>
                <a:spcPts val="3340"/>
              </a:lnSpc>
              <a:spcBef>
                <a:spcPts val="56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Anything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that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handles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data you just corrupted  is now viable attack surface in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application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>
                <a:srgbClr val="FF0000"/>
              </a:buClr>
              <a:buSzTx/>
              <a:buFont typeface="Arial"/>
              <a:buChar char="–"/>
              <a:tabLst/>
              <a:defRPr/>
            </a:pPr>
            <a:endParaRPr kumimoji="0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294640" marR="5080" lvl="0" indent="-281940" algn="l" defTabSz="914400" rtl="0" eaLnBrk="1" fontAlgn="base" latinLnBrk="0" hangingPunct="1">
              <a:lnSpc>
                <a:spcPct val="1004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295275" algn="l"/>
              </a:tabLst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It’s common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to put function pointers in structs 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which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generally are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malloc’d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on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</a:t>
            </a:r>
            <a:r>
              <a:rPr kumimoji="0" sz="3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612775" lvl="1" indent="-306070" algn="l" defTabSz="914400" rtl="0" eaLnBrk="1" fontAlgn="base" latinLnBrk="0" hangingPunct="1">
              <a:lnSpc>
                <a:spcPts val="3340"/>
              </a:lnSpc>
              <a:spcBef>
                <a:spcPts val="69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Overwrite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function pointer on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heap, and  force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codepath to call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that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object’s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function!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5027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307988" y="2373119"/>
            <a:ext cx="242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28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724129" y="2915795"/>
            <a:ext cx="3929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-webkit-standard" charset="0"/>
              </a:rPr>
              <a:t>Format</a:t>
            </a:r>
            <a:r>
              <a:rPr lang="zh-CN" altLang="en-US" sz="3600" b="1" dirty="0">
                <a:solidFill>
                  <a:srgbClr val="000000"/>
                </a:solidFill>
                <a:latin typeface="-webkit-standard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-webkit-standard" charset="0"/>
              </a:rPr>
              <a:t>String</a:t>
            </a:r>
            <a:r>
              <a:rPr lang="zh-CN" altLang="en-US" sz="3600" b="1" dirty="0">
                <a:solidFill>
                  <a:srgbClr val="000000"/>
                </a:solidFill>
                <a:latin typeface="-webkit-standard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-webkit-standard" charset="0"/>
              </a:rPr>
              <a:t>Bug</a:t>
            </a:r>
            <a:endParaRPr lang="en-US" sz="3600" b="1" i="0" dirty="0">
              <a:solidFill>
                <a:srgbClr val="000000"/>
              </a:solidFill>
              <a:effectLst/>
              <a:latin typeface="-webkit-stand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7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String Bug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1080" y="2080849"/>
            <a:ext cx="65341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printf</a:t>
            </a:r>
            <a:r>
              <a:rPr lang="en-US" sz="2800" b="1" dirty="0"/>
              <a:t>("%s %d\n", </a:t>
            </a:r>
            <a:r>
              <a:rPr lang="en-US" sz="2800" b="1" dirty="0" err="1"/>
              <a:t>str</a:t>
            </a:r>
            <a:r>
              <a:rPr lang="en-US" sz="2800" b="1" dirty="0"/>
              <a:t>, a); </a:t>
            </a:r>
          </a:p>
          <a:p>
            <a:r>
              <a:rPr lang="en-US" sz="2800" b="1" dirty="0" err="1"/>
              <a:t>fprintf</a:t>
            </a:r>
            <a:r>
              <a:rPr lang="en-US" sz="2800" b="1" dirty="0"/>
              <a:t>(</a:t>
            </a:r>
            <a:r>
              <a:rPr lang="en-US" sz="2800" b="1" dirty="0" err="1"/>
              <a:t>stderr</a:t>
            </a:r>
            <a:r>
              <a:rPr lang="en-US" sz="2800" b="1" dirty="0"/>
              <a:t>, "%s %d\n", </a:t>
            </a:r>
            <a:r>
              <a:rPr lang="en-US" sz="2800" b="1" dirty="0" err="1"/>
              <a:t>str</a:t>
            </a:r>
            <a:r>
              <a:rPr lang="en-US" sz="2800" b="1" dirty="0"/>
              <a:t>, a); </a:t>
            </a:r>
            <a:r>
              <a:rPr lang="en-US" sz="2800" b="1" dirty="0" err="1"/>
              <a:t>sprintf</a:t>
            </a:r>
            <a:r>
              <a:rPr lang="en-US" sz="2800" b="1" dirty="0"/>
              <a:t>(buffer, "%s %d\n", </a:t>
            </a:r>
            <a:r>
              <a:rPr lang="en-US" sz="2800" b="1" dirty="0" err="1"/>
              <a:t>str</a:t>
            </a:r>
            <a:r>
              <a:rPr lang="en-US" sz="2800" b="1" dirty="0"/>
              <a:t>, a);</a:t>
            </a:r>
            <a:br>
              <a:rPr lang="en-US" sz="2800" b="1" dirty="0"/>
            </a:b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8950" y="907243"/>
            <a:ext cx="88222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Format String?</a:t>
            </a:r>
          </a:p>
          <a:p>
            <a:endParaRPr lang="en-US" dirty="0"/>
          </a:p>
          <a:p>
            <a:r>
              <a:rPr lang="en-US" dirty="0"/>
              <a:t>A Format String is an ASCII string that contains text and format parameters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359" y="4121063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7" y="4521173"/>
            <a:ext cx="5073041" cy="371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60723" y="5386192"/>
            <a:ext cx="217880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/>
              <a:t>My name is Chen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1051C-8275-C549-9835-C7EE1829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String Bug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100"/>
            <a:ext cx="9144000" cy="37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Usage: Format String Direct Access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" y="749300"/>
            <a:ext cx="9144000" cy="591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4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fmt_write.c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" y="1107858"/>
            <a:ext cx="9144000" cy="5521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038" y="2018613"/>
            <a:ext cx="8242126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In C </a:t>
            </a:r>
            <a:r>
              <a:rPr lang="en-US" dirty="0" err="1"/>
              <a:t>printf</a:t>
            </a:r>
            <a:r>
              <a:rPr lang="en-US" dirty="0"/>
              <a:t>(), %n is a special format specifier which instead of printing something causes </a:t>
            </a:r>
            <a:r>
              <a:rPr lang="en-US" dirty="0" err="1"/>
              <a:t>printf</a:t>
            </a:r>
            <a:r>
              <a:rPr lang="en-US" dirty="0"/>
              <a:t>() to load the variable pointed by the corresponding argument with </a:t>
            </a:r>
            <a:r>
              <a:rPr lang="en-US" b="1" dirty="0">
                <a:solidFill>
                  <a:srgbClr val="FF0000"/>
                </a:solidFill>
              </a:rPr>
              <a:t>a value equal to the number of characters that have been printed by </a:t>
            </a:r>
            <a:r>
              <a:rPr lang="en-US" b="1" dirty="0" err="1">
                <a:solidFill>
                  <a:srgbClr val="FF0000"/>
                </a:solidFill>
              </a:rPr>
              <a:t>printf</a:t>
            </a:r>
            <a:r>
              <a:rPr lang="en-US" b="1" dirty="0">
                <a:solidFill>
                  <a:srgbClr val="FF0000"/>
                </a:solidFill>
              </a:rPr>
              <a:t>() before the occurrence of %n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61" y="3839399"/>
            <a:ext cx="4734838" cy="25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Write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any</a:t>
            </a:r>
            <a:r>
              <a:rPr lang="zh-CN" altLang="en-US" sz="2400" dirty="0"/>
              <a:t> </a:t>
            </a:r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address:</a:t>
            </a:r>
            <a:br>
              <a:rPr lang="en-US" altLang="zh-CN" sz="2400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8308" y="1014608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%n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DWORD</a:t>
            </a:r>
          </a:p>
          <a:p>
            <a:r>
              <a:rPr lang="en-US" altLang="zh-CN" dirty="0">
                <a:sym typeface="Wingdings"/>
              </a:rPr>
              <a:t>%</a:t>
            </a:r>
            <a:r>
              <a:rPr lang="en-US" altLang="zh-CN" dirty="0" err="1">
                <a:sym typeface="Wingdings"/>
              </a:rPr>
              <a:t>hn</a:t>
            </a:r>
            <a:r>
              <a:rPr lang="zh-CN" altLang="en-US" dirty="0">
                <a:sym typeface="Wingdings"/>
              </a:rPr>
              <a:t>  </a:t>
            </a:r>
            <a:r>
              <a:rPr lang="en-US" altLang="zh-CN" dirty="0">
                <a:sym typeface="Wingdings"/>
              </a:rPr>
              <a:t>WORD</a:t>
            </a:r>
          </a:p>
          <a:p>
            <a:r>
              <a:rPr lang="en-US" altLang="zh-CN" dirty="0">
                <a:sym typeface="Wingdings"/>
              </a:rPr>
              <a:t>%</a:t>
            </a:r>
            <a:r>
              <a:rPr lang="en-US" altLang="zh-CN" dirty="0" err="1">
                <a:sym typeface="Wingdings"/>
              </a:rPr>
              <a:t>hhn</a:t>
            </a:r>
            <a:r>
              <a:rPr lang="zh-CN" altLang="en-US" dirty="0">
                <a:sym typeface="Wingdings"/>
              </a:rPr>
              <a:t>  </a:t>
            </a:r>
            <a:r>
              <a:rPr lang="en-US" altLang="zh-CN" dirty="0">
                <a:sym typeface="Wingdings"/>
              </a:rPr>
              <a:t>BYTE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94" y="2295579"/>
            <a:ext cx="7052153" cy="3531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187" y="6053983"/>
            <a:ext cx="5485813" cy="80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9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42536</TotalTime>
  <Words>1277</Words>
  <Application>Microsoft Macintosh PowerPoint</Application>
  <PresentationFormat>On-screen Show (4:3)</PresentationFormat>
  <Paragraphs>303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-webkit-standard</vt:lpstr>
      <vt:lpstr>ＭＳ Ｐゴシック</vt:lpstr>
      <vt:lpstr>PMingLiU</vt:lpstr>
      <vt:lpstr>宋体</vt:lpstr>
      <vt:lpstr>Agency FB</vt:lpstr>
      <vt:lpstr>Arial</vt:lpstr>
      <vt:lpstr>Calibri</vt:lpstr>
      <vt:lpstr>Consolas</vt:lpstr>
      <vt:lpstr>Franklin Gothic Book</vt:lpstr>
      <vt:lpstr>Franklin Gothic Medium</vt:lpstr>
      <vt:lpstr>Times New Roman</vt:lpstr>
      <vt:lpstr>Wingdings</vt:lpstr>
      <vt:lpstr>Standarddesign</vt:lpstr>
      <vt:lpstr>PowerPoint Presentation</vt:lpstr>
      <vt:lpstr>StackGuard</vt:lpstr>
      <vt:lpstr>StackGuard: Stack Reading</vt:lpstr>
      <vt:lpstr>PowerPoint Presentation</vt:lpstr>
      <vt:lpstr>Format String Bug</vt:lpstr>
      <vt:lpstr>Format String Bug</vt:lpstr>
      <vt:lpstr>Advanced Usage: Format String Direct Access</vt:lpstr>
      <vt:lpstr>fmt_write.c</vt:lpstr>
      <vt:lpstr>Write data in any memory address: </vt:lpstr>
      <vt:lpstr>What is this BUG used for?</vt:lpstr>
      <vt:lpstr>Exercise: fmt_test.c</vt:lpstr>
      <vt:lpstr>Find offset</vt:lpstr>
      <vt:lpstr>Leak Data</vt:lpstr>
      <vt:lpstr>Another Issue</vt:lpstr>
      <vt:lpstr>Dump the whole program!</vt:lpstr>
      <vt:lpstr>What is this BUG used for?</vt:lpstr>
      <vt:lpstr>What is this BUG used for?</vt:lpstr>
      <vt:lpstr>What is this BUG used for?</vt:lpstr>
      <vt:lpstr>What is this BUG used for?</vt:lpstr>
      <vt:lpstr>GOT Overwrite Attack with Format String Bug</vt:lpstr>
      <vt:lpstr>PowerPoint Presentation</vt:lpstr>
      <vt:lpstr>The Heap</vt:lpstr>
      <vt:lpstr>Basics of Dynamic Memory</vt:lpstr>
      <vt:lpstr>Heap vs Stack</vt:lpstr>
      <vt:lpstr>malloc in glibc</vt:lpstr>
      <vt:lpstr>Heap Chunks</vt:lpstr>
      <vt:lpstr>Pseudo Memory Map</vt:lpstr>
      <vt:lpstr>Heap Allocations</vt:lpstr>
      <vt:lpstr>Heap Allocations</vt:lpstr>
      <vt:lpstr>Heap Allocations</vt:lpstr>
      <vt:lpstr>Heap Chunks – In Use</vt:lpstr>
      <vt:lpstr>Heap Chunks – Freed</vt:lpstr>
      <vt:lpstr>Heap Overflows</vt:lpstr>
      <vt:lpstr>Heap Overflows</vt:lpstr>
      <vt:lpstr>Heap Overflows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quake0day</dc:creator>
  <dc:description>PresentationLoad.com</dc:description>
  <cp:lastModifiedBy>Chen, Si</cp:lastModifiedBy>
  <cp:revision>1120</cp:revision>
  <dcterms:created xsi:type="dcterms:W3CDTF">2011-12-10T02:50:46Z</dcterms:created>
  <dcterms:modified xsi:type="dcterms:W3CDTF">2018-11-06T20:54:21Z</dcterms:modified>
</cp:coreProperties>
</file>